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6" d="100"/>
          <a:sy n="96" d="100"/>
        </p:scale>
        <p:origin x="658" y="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43668"/>
            <a:ext cx="12203113" cy="207327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2530477"/>
            <a:ext cx="9144000" cy="749829"/>
          </a:xfrm>
        </p:spPr>
        <p:txBody>
          <a:bodyPr anchor="b">
            <a:normAutofit/>
          </a:bodyPr>
          <a:lstStyle>
            <a:lvl1pPr algn="l">
              <a:defRPr sz="4000">
                <a:latin typeface="Impact" panose="020B080603090205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280306"/>
            <a:ext cx="9144000" cy="741361"/>
          </a:xfrm>
        </p:spPr>
        <p:txBody>
          <a:bodyPr>
            <a:normAutofit/>
          </a:bodyPr>
          <a:lstStyle>
            <a:lvl1pPr marL="0" indent="0" algn="l">
              <a:buNone/>
              <a:defRPr sz="20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84DF-3D93-4688-84FB-12C754A53BB2}" type="datetimeFigureOut">
              <a:rPr lang="nl-NL" smtClean="0"/>
              <a:t>5-7-2023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720-9D41-41ED-BA0B-EC04DD3983EB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Picture 3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533" y="2530477"/>
            <a:ext cx="1626859" cy="152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946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84DF-3D93-4688-84FB-12C754A53BB2}" type="datetimeFigureOut">
              <a:rPr lang="nl-NL" smtClean="0"/>
              <a:t>5-7-2023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720-9D41-41ED-BA0B-EC04DD3983EB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3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57642"/>
            <a:ext cx="707090" cy="66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76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84DF-3D93-4688-84FB-12C754A53BB2}" type="datetimeFigureOut">
              <a:rPr lang="nl-NL" smtClean="0"/>
              <a:t>5-7-2023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720-9D41-41ED-BA0B-EC04DD3983EB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3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57642"/>
            <a:ext cx="707090" cy="66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919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4"/>
            <a:ext cx="12192010" cy="63948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84DF-3D93-4688-84FB-12C754A53BB2}" type="datetimeFigureOut">
              <a:rPr lang="nl-NL" smtClean="0"/>
              <a:t>5-7-2023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720-9D41-41ED-BA0B-EC04DD3983EB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Picture 3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57642"/>
            <a:ext cx="707090" cy="66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826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84DF-3D93-4688-84FB-12C754A53BB2}" type="datetimeFigureOut">
              <a:rPr lang="nl-NL" smtClean="0"/>
              <a:t>5-7-2023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720-9D41-41ED-BA0B-EC04DD3983EB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3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57642"/>
            <a:ext cx="707090" cy="66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80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84DF-3D93-4688-84FB-12C754A53BB2}" type="datetimeFigureOut">
              <a:rPr lang="nl-NL" smtClean="0"/>
              <a:t>5-7-2023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720-9D41-41ED-BA0B-EC04DD3983EB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Picture 3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57642"/>
            <a:ext cx="707090" cy="66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339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84DF-3D93-4688-84FB-12C754A53BB2}" type="datetimeFigureOut">
              <a:rPr lang="nl-NL" smtClean="0"/>
              <a:t>5-7-2023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720-9D41-41ED-BA0B-EC04DD3983EB}" type="slidenum">
              <a:rPr lang="nl-NL" smtClean="0"/>
              <a:t>‹nr.›</a:t>
            </a:fld>
            <a:endParaRPr lang="nl-NL"/>
          </a:p>
        </p:txBody>
      </p:sp>
      <p:pic>
        <p:nvPicPr>
          <p:cNvPr id="10" name="Picture 3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57642"/>
            <a:ext cx="707090" cy="66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567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84DF-3D93-4688-84FB-12C754A53BB2}" type="datetimeFigureOut">
              <a:rPr lang="nl-NL" smtClean="0"/>
              <a:t>5-7-2023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720-9D41-41ED-BA0B-EC04DD3983EB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Picture 3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57642"/>
            <a:ext cx="707090" cy="66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74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84DF-3D93-4688-84FB-12C754A53BB2}" type="datetimeFigureOut">
              <a:rPr lang="nl-NL" smtClean="0"/>
              <a:t>5-7-2023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720-9D41-41ED-BA0B-EC04DD3983EB}" type="slidenum">
              <a:rPr lang="nl-NL" smtClean="0"/>
              <a:t>‹nr.›</a:t>
            </a:fld>
            <a:endParaRPr lang="nl-NL"/>
          </a:p>
        </p:txBody>
      </p:sp>
      <p:pic>
        <p:nvPicPr>
          <p:cNvPr id="5" name="Picture 3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57642"/>
            <a:ext cx="707090" cy="66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507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84DF-3D93-4688-84FB-12C754A53BB2}" type="datetimeFigureOut">
              <a:rPr lang="nl-NL" smtClean="0"/>
              <a:t>5-7-2023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720-9D41-41ED-BA0B-EC04DD3983EB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Picture 3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57642"/>
            <a:ext cx="707090" cy="66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631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84DF-3D93-4688-84FB-12C754A53BB2}" type="datetimeFigureOut">
              <a:rPr lang="nl-NL" smtClean="0"/>
              <a:t>5-7-2023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720-9D41-41ED-BA0B-EC04DD3983EB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Picture 3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57642"/>
            <a:ext cx="707090" cy="66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115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9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32609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084DF-3D93-4688-84FB-12C754A53BB2}" type="datetimeFigureOut">
              <a:rPr lang="nl-NL" smtClean="0"/>
              <a:t>5-7-2023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1514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64720-9D41-41ED-BA0B-EC04DD3983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105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_wT0YLKbwo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5Tw0PGcyN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3500" dirty="0"/>
              <a:t>Uitleg ‘</a:t>
            </a:r>
            <a:r>
              <a:rPr lang="nl-NL" sz="3500" dirty="0" err="1"/>
              <a:t>Why</a:t>
            </a:r>
            <a:r>
              <a:rPr lang="nl-NL" sz="3500" dirty="0"/>
              <a:t>’ Scouting en Scouting Academy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77820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00"/>
          <a:stretch/>
        </p:blipFill>
        <p:spPr>
          <a:xfrm>
            <a:off x="1245624" y="1004614"/>
            <a:ext cx="9700752" cy="507491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‘</a:t>
            </a:r>
            <a:r>
              <a:rPr lang="nl-NL" dirty="0" err="1"/>
              <a:t>Why</a:t>
            </a:r>
            <a:r>
              <a:rPr lang="nl-NL" dirty="0"/>
              <a:t>’ van Scouting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9887639" y="4209534"/>
            <a:ext cx="1262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Expressie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9887638" y="4517311"/>
            <a:ext cx="1262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Identiteit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9887638" y="4825088"/>
            <a:ext cx="1262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Buitenleven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9887638" y="5132865"/>
            <a:ext cx="1262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Samenleving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9887638" y="5440642"/>
            <a:ext cx="1262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Internationaal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kstvak 24"/>
          <p:cNvSpPr txBox="1"/>
          <p:nvPr/>
        </p:nvSpPr>
        <p:spPr>
          <a:xfrm>
            <a:off x="9887637" y="5748419"/>
            <a:ext cx="1262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Sport &amp; Spel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kstvak 25"/>
          <p:cNvSpPr txBox="1"/>
          <p:nvPr/>
        </p:nvSpPr>
        <p:spPr>
          <a:xfrm>
            <a:off x="9887637" y="6056196"/>
            <a:ext cx="1262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Veilig &amp; Gezond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kstvak 26"/>
          <p:cNvSpPr txBox="1"/>
          <p:nvPr/>
        </p:nvSpPr>
        <p:spPr>
          <a:xfrm>
            <a:off x="9887637" y="6363973"/>
            <a:ext cx="1262449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Uitdagende Scoutingtechnieken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621159" y="4275438"/>
            <a:ext cx="1262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Progressiesysteem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621158" y="4607150"/>
            <a:ext cx="1262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Leefwereld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621158" y="4938862"/>
            <a:ext cx="1262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Jeugdparticipatie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621158" y="5270574"/>
            <a:ext cx="1262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Progressiematrix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621157" y="5602286"/>
            <a:ext cx="1262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Subgroepen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kstvak 21"/>
          <p:cNvSpPr txBox="1"/>
          <p:nvPr/>
        </p:nvSpPr>
        <p:spPr>
          <a:xfrm>
            <a:off x="6621156" y="5933998"/>
            <a:ext cx="1262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Wet &amp; belofte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6621156" y="6265710"/>
            <a:ext cx="2168615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Toenemende zelfstandigheid/ afnemende begeleiding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kstvak 27"/>
          <p:cNvSpPr txBox="1"/>
          <p:nvPr/>
        </p:nvSpPr>
        <p:spPr>
          <a:xfrm>
            <a:off x="838200" y="4712652"/>
            <a:ext cx="1161536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Dienst in de gemeenschap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kstvak 28"/>
          <p:cNvSpPr txBox="1"/>
          <p:nvPr/>
        </p:nvSpPr>
        <p:spPr>
          <a:xfrm>
            <a:off x="838200" y="5352141"/>
            <a:ext cx="1161536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aseline="30000" dirty="0"/>
              <a:t>Internationaal</a:t>
            </a:r>
          </a:p>
        </p:txBody>
      </p:sp>
      <p:sp>
        <p:nvSpPr>
          <p:cNvPr id="30" name="Tekstvak 29"/>
          <p:cNvSpPr txBox="1"/>
          <p:nvPr/>
        </p:nvSpPr>
        <p:spPr>
          <a:xfrm>
            <a:off x="838199" y="5714631"/>
            <a:ext cx="1361303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aseline="30000" dirty="0"/>
              <a:t>Maatschappelijke betrokkenheid</a:t>
            </a:r>
            <a:endParaRPr lang="nl-NL" sz="1400" dirty="0"/>
          </a:p>
        </p:txBody>
      </p:sp>
      <p:sp>
        <p:nvSpPr>
          <p:cNvPr id="31" name="Tekstvak 30"/>
          <p:cNvSpPr txBox="1"/>
          <p:nvPr/>
        </p:nvSpPr>
        <p:spPr>
          <a:xfrm>
            <a:off x="2127422" y="4798143"/>
            <a:ext cx="1161536" cy="59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aseline="30000" dirty="0"/>
              <a:t>Symbolisch raamwerk (tradities)</a:t>
            </a:r>
            <a:endParaRPr lang="nl-NL" sz="1400" dirty="0"/>
          </a:p>
        </p:txBody>
      </p:sp>
      <p:sp>
        <p:nvSpPr>
          <p:cNvPr id="32" name="Tekstvak 31"/>
          <p:cNvSpPr txBox="1"/>
          <p:nvPr/>
        </p:nvSpPr>
        <p:spPr>
          <a:xfrm>
            <a:off x="2127422" y="5484605"/>
            <a:ext cx="116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aseline="30000" dirty="0"/>
              <a:t>Wet &amp; belofte</a:t>
            </a:r>
            <a:endParaRPr lang="nl-NL" sz="1400" dirty="0"/>
          </a:p>
        </p:txBody>
      </p:sp>
      <p:sp>
        <p:nvSpPr>
          <p:cNvPr id="33" name="Tekstvak 32"/>
          <p:cNvSpPr txBox="1"/>
          <p:nvPr/>
        </p:nvSpPr>
        <p:spPr>
          <a:xfrm>
            <a:off x="3009220" y="5127943"/>
            <a:ext cx="116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aseline="30000" dirty="0"/>
              <a:t>Buitenleven</a:t>
            </a:r>
            <a:endParaRPr lang="nl-NL" sz="1400" dirty="0"/>
          </a:p>
        </p:txBody>
      </p:sp>
      <p:sp>
        <p:nvSpPr>
          <p:cNvPr id="34" name="Tekstvak 33"/>
          <p:cNvSpPr txBox="1"/>
          <p:nvPr/>
        </p:nvSpPr>
        <p:spPr>
          <a:xfrm>
            <a:off x="4483442" y="5902238"/>
            <a:ext cx="1161536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aseline="30000" dirty="0"/>
              <a:t>Persoonlijke ontwikkeling</a:t>
            </a:r>
            <a:endParaRPr lang="nl-NL" sz="1400" dirty="0"/>
          </a:p>
        </p:txBody>
      </p:sp>
      <p:sp>
        <p:nvSpPr>
          <p:cNvPr id="35" name="Tekstvak 34"/>
          <p:cNvSpPr txBox="1"/>
          <p:nvPr/>
        </p:nvSpPr>
        <p:spPr>
          <a:xfrm>
            <a:off x="4483442" y="6335147"/>
            <a:ext cx="116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aseline="30000" dirty="0"/>
              <a:t>Leren door doen</a:t>
            </a:r>
            <a:endParaRPr lang="nl-NL" sz="1400" dirty="0"/>
          </a:p>
        </p:txBody>
      </p:sp>
      <p:sp>
        <p:nvSpPr>
          <p:cNvPr id="36" name="Tekstvak 35"/>
          <p:cNvSpPr txBox="1"/>
          <p:nvPr/>
        </p:nvSpPr>
        <p:spPr>
          <a:xfrm>
            <a:off x="4298442" y="4713505"/>
            <a:ext cx="1161536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aseline="30000" dirty="0"/>
              <a:t>Werken in subgroepen</a:t>
            </a:r>
            <a:endParaRPr lang="nl-NL" sz="1400" dirty="0"/>
          </a:p>
        </p:txBody>
      </p:sp>
      <p:sp>
        <p:nvSpPr>
          <p:cNvPr id="37" name="Tekstvak 36"/>
          <p:cNvSpPr txBox="1"/>
          <p:nvPr/>
        </p:nvSpPr>
        <p:spPr>
          <a:xfrm>
            <a:off x="4298442" y="5263225"/>
            <a:ext cx="1161536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aseline="30000" dirty="0"/>
              <a:t>Ondersteuning door volwassenen</a:t>
            </a:r>
            <a:endParaRPr lang="nl-NL" sz="1400" dirty="0"/>
          </a:p>
        </p:txBody>
      </p:sp>
      <p:sp>
        <p:nvSpPr>
          <p:cNvPr id="38" name="Tekstvak 37"/>
          <p:cNvSpPr txBox="1"/>
          <p:nvPr/>
        </p:nvSpPr>
        <p:spPr>
          <a:xfrm>
            <a:off x="5644978" y="4798143"/>
            <a:ext cx="1161536" cy="59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Symbolisch raamwerk </a:t>
            </a:r>
            <a:br>
              <a:rPr lang="nl-NL" sz="1400" baseline="30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(thema)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228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‘</a:t>
            </a:r>
            <a:r>
              <a:rPr lang="nl-NL" dirty="0" err="1"/>
              <a:t>Why</a:t>
            </a:r>
            <a:r>
              <a:rPr lang="nl-NL" dirty="0"/>
              <a:t>’ van Scouting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83"/>
          <a:stretch/>
        </p:blipFill>
        <p:spPr>
          <a:xfrm>
            <a:off x="1245624" y="1004614"/>
            <a:ext cx="9700752" cy="1173892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1629032" y="1952803"/>
            <a:ext cx="116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Op kamp gaan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3336324" y="1952803"/>
            <a:ext cx="1456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Wekelijkse opkomsten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5515232" y="1952803"/>
            <a:ext cx="116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Regioactiviteiten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7399636" y="1952803"/>
            <a:ext cx="1414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Landelijke activiteiten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9221910" y="1993840"/>
            <a:ext cx="1724466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Internationale activiteiten </a:t>
            </a:r>
            <a:br>
              <a:rPr lang="nl-NL" sz="1400" baseline="30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(World Scout Jamboree)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15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‘</a:t>
            </a:r>
            <a:r>
              <a:rPr lang="nl-NL" dirty="0" err="1"/>
              <a:t>Why</a:t>
            </a:r>
            <a:r>
              <a:rPr lang="nl-NL" dirty="0"/>
              <a:t>’ van Scouting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422" y="1004614"/>
            <a:ext cx="8035156" cy="5680497"/>
          </a:xfrm>
          <a:prstGeom prst="rect">
            <a:avLst/>
          </a:prstGeom>
        </p:spPr>
      </p:pic>
      <p:sp>
        <p:nvSpPr>
          <p:cNvPr id="14" name="Tekstvak 13"/>
          <p:cNvSpPr txBox="1"/>
          <p:nvPr/>
        </p:nvSpPr>
        <p:spPr>
          <a:xfrm>
            <a:off x="6387028" y="3690973"/>
            <a:ext cx="1262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Progressiesysteem</a:t>
            </a: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387027" y="3932067"/>
            <a:ext cx="1262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Leefwereld</a:t>
            </a: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6387027" y="4197875"/>
            <a:ext cx="1262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Jeugdparticipatie</a:t>
            </a: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387025" y="4439779"/>
            <a:ext cx="1262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Progressiematrix</a:t>
            </a: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397511" y="4704777"/>
            <a:ext cx="1262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Subgroepen</a:t>
            </a: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386398" y="4975863"/>
            <a:ext cx="1262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Wet &amp; belofte</a:t>
            </a: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397511" y="5250436"/>
            <a:ext cx="2168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Toenemende zelfstandigheid/ </a:t>
            </a:r>
          </a:p>
          <a:p>
            <a:r>
              <a:rPr lang="nl-NL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afnemende begeleiding</a:t>
            </a: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1917357" y="4127766"/>
            <a:ext cx="1161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Dienst in de gemeenschap</a:t>
            </a: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kstvak 21"/>
          <p:cNvSpPr txBox="1"/>
          <p:nvPr/>
        </p:nvSpPr>
        <p:spPr>
          <a:xfrm>
            <a:off x="1917356" y="4572804"/>
            <a:ext cx="11615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aseline="30000" dirty="0"/>
              <a:t>Internationaal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1912721" y="4833176"/>
            <a:ext cx="1361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aseline="30000" dirty="0"/>
              <a:t>Maatschappelijke betrokkenheid</a:t>
            </a:r>
            <a:endParaRPr lang="nl-NL" sz="1200" dirty="0"/>
          </a:p>
        </p:txBody>
      </p:sp>
      <p:sp>
        <p:nvSpPr>
          <p:cNvPr id="24" name="Tekstvak 23"/>
          <p:cNvSpPr txBox="1"/>
          <p:nvPr/>
        </p:nvSpPr>
        <p:spPr>
          <a:xfrm>
            <a:off x="2937562" y="4200503"/>
            <a:ext cx="1161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aseline="30000" dirty="0"/>
              <a:t>Symbolisch raamwerk </a:t>
            </a:r>
            <a:br>
              <a:rPr lang="nl-NL" sz="1200" baseline="30000" dirty="0"/>
            </a:br>
            <a:r>
              <a:rPr lang="nl-NL" sz="1200" baseline="30000" dirty="0"/>
              <a:t>(tradities)</a:t>
            </a:r>
            <a:endParaRPr lang="nl-NL" sz="1200" dirty="0"/>
          </a:p>
        </p:txBody>
      </p:sp>
      <p:sp>
        <p:nvSpPr>
          <p:cNvPr id="25" name="Tekstvak 24"/>
          <p:cNvSpPr txBox="1"/>
          <p:nvPr/>
        </p:nvSpPr>
        <p:spPr>
          <a:xfrm>
            <a:off x="2937562" y="4705284"/>
            <a:ext cx="1161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aseline="30000" dirty="0"/>
              <a:t>Wet &amp; belofte</a:t>
            </a:r>
            <a:endParaRPr lang="nl-NL" sz="1200" dirty="0"/>
          </a:p>
        </p:txBody>
      </p:sp>
      <p:sp>
        <p:nvSpPr>
          <p:cNvPr id="26" name="Tekstvak 25"/>
          <p:cNvSpPr txBox="1"/>
          <p:nvPr/>
        </p:nvSpPr>
        <p:spPr>
          <a:xfrm>
            <a:off x="3518330" y="4377911"/>
            <a:ext cx="1161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aseline="30000" dirty="0"/>
              <a:t>Buitenleven</a:t>
            </a:r>
            <a:endParaRPr lang="nl-NL" sz="1200" dirty="0"/>
          </a:p>
        </p:txBody>
      </p:sp>
      <p:sp>
        <p:nvSpPr>
          <p:cNvPr id="27" name="Tekstvak 26"/>
          <p:cNvSpPr txBox="1"/>
          <p:nvPr/>
        </p:nvSpPr>
        <p:spPr>
          <a:xfrm>
            <a:off x="4738169" y="5085355"/>
            <a:ext cx="1161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aseline="30000" dirty="0"/>
              <a:t>Persoonlijke ontwikkeling</a:t>
            </a:r>
            <a:endParaRPr lang="nl-NL" sz="1200" dirty="0"/>
          </a:p>
        </p:txBody>
      </p:sp>
      <p:sp>
        <p:nvSpPr>
          <p:cNvPr id="28" name="Tekstvak 27"/>
          <p:cNvSpPr txBox="1"/>
          <p:nvPr/>
        </p:nvSpPr>
        <p:spPr>
          <a:xfrm>
            <a:off x="4738169" y="5426956"/>
            <a:ext cx="1161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aseline="30000" dirty="0"/>
              <a:t>Leren door doen</a:t>
            </a:r>
            <a:endParaRPr lang="nl-NL" sz="1200" dirty="0"/>
          </a:p>
        </p:txBody>
      </p:sp>
      <p:sp>
        <p:nvSpPr>
          <p:cNvPr id="29" name="Tekstvak 28"/>
          <p:cNvSpPr txBox="1"/>
          <p:nvPr/>
        </p:nvSpPr>
        <p:spPr>
          <a:xfrm>
            <a:off x="4662295" y="4039669"/>
            <a:ext cx="1161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aseline="30000" dirty="0"/>
              <a:t>Werken in subgroepen</a:t>
            </a:r>
            <a:endParaRPr lang="nl-NL" sz="1200" dirty="0"/>
          </a:p>
        </p:txBody>
      </p:sp>
      <p:sp>
        <p:nvSpPr>
          <p:cNvPr id="30" name="Tekstvak 29"/>
          <p:cNvSpPr txBox="1"/>
          <p:nvPr/>
        </p:nvSpPr>
        <p:spPr>
          <a:xfrm>
            <a:off x="4662295" y="4424850"/>
            <a:ext cx="1161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aseline="30000" dirty="0"/>
              <a:t>Ondersteuning door volwassenen</a:t>
            </a:r>
            <a:endParaRPr lang="nl-NL" sz="1200" dirty="0"/>
          </a:p>
        </p:txBody>
      </p:sp>
      <p:sp>
        <p:nvSpPr>
          <p:cNvPr id="31" name="Tekstvak 30"/>
          <p:cNvSpPr txBox="1"/>
          <p:nvPr/>
        </p:nvSpPr>
        <p:spPr>
          <a:xfrm>
            <a:off x="5682500" y="4115019"/>
            <a:ext cx="1161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Symbolisch raamwerk </a:t>
            </a:r>
            <a:br>
              <a:rPr lang="nl-NL" sz="1200" baseline="30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(thema)</a:t>
            </a: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kstvak 31"/>
          <p:cNvSpPr txBox="1"/>
          <p:nvPr/>
        </p:nvSpPr>
        <p:spPr>
          <a:xfrm>
            <a:off x="9094474" y="3674028"/>
            <a:ext cx="1262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Expressie</a:t>
            </a: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kstvak 32"/>
          <p:cNvSpPr txBox="1"/>
          <p:nvPr/>
        </p:nvSpPr>
        <p:spPr>
          <a:xfrm>
            <a:off x="9094472" y="3901169"/>
            <a:ext cx="1262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Identiteit</a:t>
            </a: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kstvak 33"/>
          <p:cNvSpPr txBox="1"/>
          <p:nvPr/>
        </p:nvSpPr>
        <p:spPr>
          <a:xfrm>
            <a:off x="9094472" y="4137282"/>
            <a:ext cx="1262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Buitenleven</a:t>
            </a: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kstvak 34"/>
          <p:cNvSpPr txBox="1"/>
          <p:nvPr/>
        </p:nvSpPr>
        <p:spPr>
          <a:xfrm>
            <a:off x="9094472" y="4400996"/>
            <a:ext cx="1262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Samenleving</a:t>
            </a: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kstvak 35"/>
          <p:cNvSpPr txBox="1"/>
          <p:nvPr/>
        </p:nvSpPr>
        <p:spPr>
          <a:xfrm>
            <a:off x="9111900" y="4668454"/>
            <a:ext cx="1262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Internationaal</a:t>
            </a: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kstvak 36"/>
          <p:cNvSpPr txBox="1"/>
          <p:nvPr/>
        </p:nvSpPr>
        <p:spPr>
          <a:xfrm>
            <a:off x="9111273" y="4904567"/>
            <a:ext cx="1262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Sport &amp; Spel</a:t>
            </a: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kstvak 37"/>
          <p:cNvSpPr txBox="1"/>
          <p:nvPr/>
        </p:nvSpPr>
        <p:spPr>
          <a:xfrm>
            <a:off x="9111273" y="5173492"/>
            <a:ext cx="1262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Veilig &amp; Gezond</a:t>
            </a: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kstvak 38"/>
          <p:cNvSpPr txBox="1"/>
          <p:nvPr/>
        </p:nvSpPr>
        <p:spPr>
          <a:xfrm>
            <a:off x="9105911" y="5456302"/>
            <a:ext cx="1262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Uitdagende Scoutingtechnieken</a:t>
            </a: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kstvak 39"/>
          <p:cNvSpPr txBox="1"/>
          <p:nvPr/>
        </p:nvSpPr>
        <p:spPr>
          <a:xfrm>
            <a:off x="2268450" y="6480849"/>
            <a:ext cx="1161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Op kamp gaan</a:t>
            </a: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kstvak 40"/>
          <p:cNvSpPr txBox="1"/>
          <p:nvPr/>
        </p:nvSpPr>
        <p:spPr>
          <a:xfrm>
            <a:off x="3620013" y="6467404"/>
            <a:ext cx="1456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Wekelijkse opkomsten</a:t>
            </a: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kstvak 41"/>
          <p:cNvSpPr txBox="1"/>
          <p:nvPr/>
        </p:nvSpPr>
        <p:spPr>
          <a:xfrm>
            <a:off x="5682500" y="6483462"/>
            <a:ext cx="1161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Regioactiviteiten</a:t>
            </a: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kstvak 42"/>
          <p:cNvSpPr txBox="1"/>
          <p:nvPr/>
        </p:nvSpPr>
        <p:spPr>
          <a:xfrm>
            <a:off x="7151276" y="6474650"/>
            <a:ext cx="1414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Landelijke activiteiten</a:t>
            </a: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kstvak 43"/>
          <p:cNvSpPr txBox="1"/>
          <p:nvPr/>
        </p:nvSpPr>
        <p:spPr>
          <a:xfrm>
            <a:off x="8755956" y="6474650"/>
            <a:ext cx="1724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Internationale activiteiten </a:t>
            </a:r>
            <a:br>
              <a:rPr lang="nl-NL" sz="1200" baseline="30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(World Scout Jamboree)</a:t>
            </a: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644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‘</a:t>
            </a:r>
            <a:r>
              <a:rPr lang="nl-NL" dirty="0" err="1"/>
              <a:t>Why</a:t>
            </a:r>
            <a:r>
              <a:rPr lang="nl-NL" dirty="0"/>
              <a:t>’ van Scouting Academy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3" t="17057" r="36329" b="21082"/>
          <a:stretch/>
        </p:blipFill>
        <p:spPr>
          <a:xfrm>
            <a:off x="3715248" y="2042984"/>
            <a:ext cx="4762207" cy="4662616"/>
          </a:xfrm>
          <a:prstGeom prst="rect">
            <a:avLst/>
          </a:prstGeom>
        </p:spPr>
      </p:pic>
      <p:sp>
        <p:nvSpPr>
          <p:cNvPr id="45" name="Tekstvak 44"/>
          <p:cNvSpPr txBox="1"/>
          <p:nvPr/>
        </p:nvSpPr>
        <p:spPr>
          <a:xfrm>
            <a:off x="2776153" y="1260388"/>
            <a:ext cx="36740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aseline="30000" dirty="0"/>
              <a:t>Scouting Academy helpt leiding zich te bekwamen om kwalitatief goede programma’s te maken én helpt anderen zich te bekwamen om de leiding te begeleiden.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103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‘How’ van Scouting Academy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7" t="18500" r="36413" b="21440"/>
          <a:stretch/>
        </p:blipFill>
        <p:spPr>
          <a:xfrm>
            <a:off x="3220994" y="1293341"/>
            <a:ext cx="5750012" cy="5106584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812324" y="3477301"/>
            <a:ext cx="1536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aseline="30000" dirty="0"/>
              <a:t>Kwalificatiesysteem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1455008" y="4626946"/>
            <a:ext cx="21233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aseline="30000" dirty="0"/>
              <a:t>Diverse manieren </a:t>
            </a:r>
            <a:br>
              <a:rPr lang="nl-NL" baseline="30000" dirty="0"/>
            </a:br>
            <a:r>
              <a:rPr lang="nl-NL" baseline="30000" dirty="0"/>
              <a:t>van leren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91232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‘</a:t>
            </a:r>
            <a:r>
              <a:rPr lang="nl-NL" dirty="0" err="1"/>
              <a:t>What</a:t>
            </a:r>
            <a:r>
              <a:rPr lang="nl-NL" dirty="0"/>
              <a:t>’ van Scouting Academy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4" t="18859" r="28685" b="21081"/>
          <a:stretch/>
        </p:blipFill>
        <p:spPr>
          <a:xfrm>
            <a:off x="3010930" y="1326292"/>
            <a:ext cx="6170140" cy="5074129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8946292" y="1780306"/>
            <a:ext cx="15363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aseline="30000" dirty="0"/>
              <a:t>Functie van praktijkbegeleider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8855675" y="2655982"/>
            <a:ext cx="1536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aseline="30000" dirty="0"/>
              <a:t>Functieprofielen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8707395" y="3708548"/>
            <a:ext cx="15363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aseline="30000" dirty="0"/>
              <a:t>Kwalitatief goede programma’s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9043087" y="4507180"/>
            <a:ext cx="1536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aseline="30000" dirty="0"/>
              <a:t>Kwalificatiekaarten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33391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Filmpje: Watch out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scouts</a:t>
            </a:r>
          </a:p>
        </p:txBody>
      </p:sp>
      <p:pic>
        <p:nvPicPr>
          <p:cNvPr id="4" name="_wT0YLKbwoU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06670" y="1358930"/>
            <a:ext cx="8978660" cy="505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39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Filmpje: Golden </a:t>
            </a:r>
            <a:r>
              <a:rPr lang="nl-NL" dirty="0" err="1"/>
              <a:t>circle</a:t>
            </a:r>
            <a:endParaRPr lang="nl-NL" dirty="0"/>
          </a:p>
        </p:txBody>
      </p:sp>
      <p:pic>
        <p:nvPicPr>
          <p:cNvPr id="5" name="l5Tw0PGcyN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43332" y="1393436"/>
            <a:ext cx="8905335" cy="500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‘</a:t>
            </a:r>
            <a:r>
              <a:rPr lang="nl-NL" dirty="0" err="1"/>
              <a:t>Why</a:t>
            </a:r>
            <a:r>
              <a:rPr lang="nl-NL" dirty="0"/>
              <a:t>’ van Scouting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9" t="17537" r="34714" b="19640"/>
          <a:stretch/>
        </p:blipFill>
        <p:spPr>
          <a:xfrm>
            <a:off x="3249361" y="1169771"/>
            <a:ext cx="5693277" cy="545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344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‘</a:t>
            </a:r>
            <a:r>
              <a:rPr lang="nl-NL" dirty="0" err="1"/>
              <a:t>Why</a:t>
            </a:r>
            <a:r>
              <a:rPr lang="nl-NL" dirty="0"/>
              <a:t>’ van Scouting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3" t="14294" r="37518" b="21442"/>
          <a:stretch/>
        </p:blipFill>
        <p:spPr>
          <a:xfrm>
            <a:off x="3890438" y="1886465"/>
            <a:ext cx="4411123" cy="4701099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3188044" y="1194486"/>
            <a:ext cx="36740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aseline="30000" dirty="0"/>
              <a:t>Scouting levert een bijdrage aan de </a:t>
            </a:r>
            <a:br>
              <a:rPr lang="nl-NL" baseline="30000" dirty="0"/>
            </a:br>
            <a:r>
              <a:rPr lang="nl-NL" baseline="30000" dirty="0"/>
              <a:t>persoonlijke ontwikkeling van meiden en jongens door middel van het aanbieden van uitdagende activiteiten.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65506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‘</a:t>
            </a:r>
            <a:r>
              <a:rPr lang="nl-NL" dirty="0" err="1"/>
              <a:t>Why</a:t>
            </a:r>
            <a:r>
              <a:rPr lang="nl-NL" dirty="0"/>
              <a:t>’ van Scouting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3188044" y="1194486"/>
            <a:ext cx="3674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aseline="30000" dirty="0"/>
              <a:t>Scouting levert een bijdrage aan de </a:t>
            </a:r>
            <a:br>
              <a:rPr lang="nl-NL" baseline="30000" dirty="0"/>
            </a:br>
            <a:r>
              <a:rPr lang="nl-NL" baseline="30000" dirty="0"/>
              <a:t>persoonlijke ontwikkeling van meiden en jongens door middel van het aanbieden van uitdagende activiteiten.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9" t="14054" r="35818" b="20720"/>
          <a:stretch/>
        </p:blipFill>
        <p:spPr>
          <a:xfrm>
            <a:off x="3925329" y="1993557"/>
            <a:ext cx="4341341" cy="4473146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8118389" y="3056846"/>
            <a:ext cx="1161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aseline="30000" dirty="0"/>
              <a:t>Spelmethode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8266670" y="3692330"/>
            <a:ext cx="1161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aseline="30000" dirty="0"/>
              <a:t>Spelvisie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9506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‘</a:t>
            </a:r>
            <a:r>
              <a:rPr lang="nl-NL" dirty="0" err="1"/>
              <a:t>Why</a:t>
            </a:r>
            <a:r>
              <a:rPr lang="nl-NL" dirty="0"/>
              <a:t>’ van Scouting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919"/>
          <a:stretch/>
        </p:blipFill>
        <p:spPr>
          <a:xfrm>
            <a:off x="1245624" y="1004614"/>
            <a:ext cx="9700752" cy="240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477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‘</a:t>
            </a:r>
            <a:r>
              <a:rPr lang="nl-NL" dirty="0" err="1"/>
              <a:t>Why</a:t>
            </a:r>
            <a:r>
              <a:rPr lang="nl-NL" dirty="0"/>
              <a:t>’ van Scouting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60"/>
          <a:stretch/>
        </p:blipFill>
        <p:spPr>
          <a:xfrm>
            <a:off x="1245624" y="1004614"/>
            <a:ext cx="9700752" cy="5132575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838200" y="4712652"/>
            <a:ext cx="1161536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Dienst in de gemeenschap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838200" y="5352141"/>
            <a:ext cx="1161536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aseline="30000" dirty="0"/>
              <a:t>Internationaal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838199" y="5714631"/>
            <a:ext cx="1361303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aseline="30000" dirty="0"/>
              <a:t>Maatschappelijke betrokkenheid</a:t>
            </a:r>
            <a:endParaRPr lang="nl-NL" sz="1400" dirty="0"/>
          </a:p>
        </p:txBody>
      </p:sp>
      <p:sp>
        <p:nvSpPr>
          <p:cNvPr id="9" name="Tekstvak 8"/>
          <p:cNvSpPr txBox="1"/>
          <p:nvPr/>
        </p:nvSpPr>
        <p:spPr>
          <a:xfrm>
            <a:off x="2127422" y="4798143"/>
            <a:ext cx="1161536" cy="59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aseline="30000" dirty="0"/>
              <a:t>Symbolisch raamwerk (tradities)</a:t>
            </a:r>
            <a:endParaRPr lang="nl-NL" sz="1400" dirty="0"/>
          </a:p>
        </p:txBody>
      </p:sp>
      <p:sp>
        <p:nvSpPr>
          <p:cNvPr id="10" name="Tekstvak 9"/>
          <p:cNvSpPr txBox="1"/>
          <p:nvPr/>
        </p:nvSpPr>
        <p:spPr>
          <a:xfrm>
            <a:off x="2127422" y="5484605"/>
            <a:ext cx="116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aseline="30000" dirty="0"/>
              <a:t>Wet &amp; belofte</a:t>
            </a:r>
            <a:endParaRPr lang="nl-NL" sz="1400" dirty="0"/>
          </a:p>
        </p:txBody>
      </p:sp>
      <p:sp>
        <p:nvSpPr>
          <p:cNvPr id="11" name="Tekstvak 10"/>
          <p:cNvSpPr txBox="1"/>
          <p:nvPr/>
        </p:nvSpPr>
        <p:spPr>
          <a:xfrm>
            <a:off x="3009220" y="5127943"/>
            <a:ext cx="116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aseline="30000" dirty="0"/>
              <a:t>Buitenleven</a:t>
            </a:r>
            <a:endParaRPr lang="nl-NL" sz="1400" dirty="0"/>
          </a:p>
        </p:txBody>
      </p:sp>
      <p:sp>
        <p:nvSpPr>
          <p:cNvPr id="12" name="Tekstvak 11"/>
          <p:cNvSpPr txBox="1"/>
          <p:nvPr/>
        </p:nvSpPr>
        <p:spPr>
          <a:xfrm>
            <a:off x="4483442" y="5902238"/>
            <a:ext cx="1161536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aseline="30000" dirty="0"/>
              <a:t>Persoonlijke ontwikkeling</a:t>
            </a:r>
            <a:endParaRPr lang="nl-NL" sz="1400" dirty="0"/>
          </a:p>
        </p:txBody>
      </p:sp>
      <p:sp>
        <p:nvSpPr>
          <p:cNvPr id="13" name="Tekstvak 12"/>
          <p:cNvSpPr txBox="1"/>
          <p:nvPr/>
        </p:nvSpPr>
        <p:spPr>
          <a:xfrm>
            <a:off x="4483442" y="6335147"/>
            <a:ext cx="116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aseline="30000" dirty="0"/>
              <a:t>Leren door doen</a:t>
            </a:r>
            <a:endParaRPr lang="nl-NL" sz="1400" dirty="0"/>
          </a:p>
        </p:txBody>
      </p:sp>
      <p:sp>
        <p:nvSpPr>
          <p:cNvPr id="14" name="Tekstvak 13"/>
          <p:cNvSpPr txBox="1"/>
          <p:nvPr/>
        </p:nvSpPr>
        <p:spPr>
          <a:xfrm>
            <a:off x="4298442" y="4713505"/>
            <a:ext cx="1161536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aseline="30000" dirty="0"/>
              <a:t>Werken in subgroepen</a:t>
            </a:r>
            <a:endParaRPr lang="nl-NL" sz="1400" dirty="0"/>
          </a:p>
        </p:txBody>
      </p:sp>
      <p:sp>
        <p:nvSpPr>
          <p:cNvPr id="15" name="Tekstvak 14"/>
          <p:cNvSpPr txBox="1"/>
          <p:nvPr/>
        </p:nvSpPr>
        <p:spPr>
          <a:xfrm>
            <a:off x="4298442" y="5263225"/>
            <a:ext cx="1161536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aseline="30000" dirty="0"/>
              <a:t>Ondersteuning door volwassenen</a:t>
            </a:r>
            <a:endParaRPr lang="nl-NL" sz="1400" dirty="0"/>
          </a:p>
        </p:txBody>
      </p:sp>
      <p:sp>
        <p:nvSpPr>
          <p:cNvPr id="16" name="Tekstvak 15"/>
          <p:cNvSpPr txBox="1"/>
          <p:nvPr/>
        </p:nvSpPr>
        <p:spPr>
          <a:xfrm>
            <a:off x="5644978" y="4798143"/>
            <a:ext cx="1161536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Symbolisch raamwerk (thema)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34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‘</a:t>
            </a:r>
            <a:r>
              <a:rPr lang="nl-NL" dirty="0" err="1"/>
              <a:t>Why</a:t>
            </a:r>
            <a:r>
              <a:rPr lang="nl-NL" dirty="0"/>
              <a:t>’ van Scouting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06"/>
          <a:stretch/>
        </p:blipFill>
        <p:spPr>
          <a:xfrm>
            <a:off x="1245624" y="1004614"/>
            <a:ext cx="9700752" cy="3270824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3179805" y="3361038"/>
            <a:ext cx="337752" cy="164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Tekstvak 23"/>
          <p:cNvSpPr txBox="1"/>
          <p:nvPr/>
        </p:nvSpPr>
        <p:spPr>
          <a:xfrm>
            <a:off x="6621159" y="4275438"/>
            <a:ext cx="1262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Progressiesysteem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kstvak 24"/>
          <p:cNvSpPr txBox="1"/>
          <p:nvPr/>
        </p:nvSpPr>
        <p:spPr>
          <a:xfrm>
            <a:off x="6621158" y="4607150"/>
            <a:ext cx="1262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Leefwereld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kstvak 25"/>
          <p:cNvSpPr txBox="1"/>
          <p:nvPr/>
        </p:nvSpPr>
        <p:spPr>
          <a:xfrm>
            <a:off x="6621158" y="4938862"/>
            <a:ext cx="1262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Jeugdparticipatie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kstvak 26"/>
          <p:cNvSpPr txBox="1"/>
          <p:nvPr/>
        </p:nvSpPr>
        <p:spPr>
          <a:xfrm>
            <a:off x="6621158" y="5270574"/>
            <a:ext cx="1262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Progressiematrix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kstvak 27"/>
          <p:cNvSpPr txBox="1"/>
          <p:nvPr/>
        </p:nvSpPr>
        <p:spPr>
          <a:xfrm>
            <a:off x="6621157" y="5602286"/>
            <a:ext cx="1262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Subgroepen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kstvak 28"/>
          <p:cNvSpPr txBox="1"/>
          <p:nvPr/>
        </p:nvSpPr>
        <p:spPr>
          <a:xfrm>
            <a:off x="6621156" y="5933998"/>
            <a:ext cx="1262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Wet &amp; belofte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kstvak 29"/>
          <p:cNvSpPr txBox="1"/>
          <p:nvPr/>
        </p:nvSpPr>
        <p:spPr>
          <a:xfrm>
            <a:off x="6621156" y="6265710"/>
            <a:ext cx="2168615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Toenemende zelfstandigheid/ afnemende begeleiding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11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‘</a:t>
            </a:r>
            <a:r>
              <a:rPr lang="nl-NL" dirty="0" err="1"/>
              <a:t>Why</a:t>
            </a:r>
            <a:r>
              <a:rPr lang="nl-NL" dirty="0"/>
              <a:t>’ van Scouting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66"/>
          <a:stretch/>
        </p:blipFill>
        <p:spPr>
          <a:xfrm>
            <a:off x="1245624" y="1004614"/>
            <a:ext cx="9700752" cy="3287300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>
            <a:off x="9887639" y="4209534"/>
            <a:ext cx="1262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Expressie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9887638" y="4517311"/>
            <a:ext cx="1262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Identiteit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9887638" y="4825088"/>
            <a:ext cx="1262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Buitenleven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9887638" y="5132865"/>
            <a:ext cx="1262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Samenleving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9887638" y="5440642"/>
            <a:ext cx="1262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Internationaal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kstvak 24"/>
          <p:cNvSpPr txBox="1"/>
          <p:nvPr/>
        </p:nvSpPr>
        <p:spPr>
          <a:xfrm>
            <a:off x="9887637" y="5748419"/>
            <a:ext cx="1262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Sport &amp; Spel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kstvak 25"/>
          <p:cNvSpPr txBox="1"/>
          <p:nvPr/>
        </p:nvSpPr>
        <p:spPr>
          <a:xfrm>
            <a:off x="9887637" y="6056196"/>
            <a:ext cx="1262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Veilig &amp; Gezond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kstvak 26"/>
          <p:cNvSpPr txBox="1"/>
          <p:nvPr/>
        </p:nvSpPr>
        <p:spPr>
          <a:xfrm>
            <a:off x="9887637" y="6363973"/>
            <a:ext cx="1262449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Uitdagende Scoutingtechnieken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02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24" grpId="0"/>
      <p:bldP spid="25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Scouting Nederland">
  <a:themeElements>
    <a:clrScheme name="Scouting Nederland">
      <a:dk1>
        <a:sysClr val="windowText" lastClr="000000"/>
      </a:dk1>
      <a:lt1>
        <a:sysClr val="window" lastClr="FFFFFF"/>
      </a:lt1>
      <a:dk2>
        <a:srgbClr val="1A368D"/>
      </a:dk2>
      <a:lt2>
        <a:srgbClr val="FFFFFF"/>
      </a:lt2>
      <a:accent1>
        <a:srgbClr val="FF0000"/>
      </a:accent1>
      <a:accent2>
        <a:srgbClr val="1A368D"/>
      </a:accent2>
      <a:accent3>
        <a:srgbClr val="FFFF00"/>
      </a:accent3>
      <a:accent4>
        <a:srgbClr val="31A529"/>
      </a:accent4>
      <a:accent5>
        <a:srgbClr val="FFBF24"/>
      </a:accent5>
      <a:accent6>
        <a:srgbClr val="8C5A86"/>
      </a:accent6>
      <a:hlink>
        <a:srgbClr val="1A368D"/>
      </a:hlink>
      <a:folHlink>
        <a:srgbClr val="8C5A86"/>
      </a:folHlink>
    </a:clrScheme>
    <a:fontScheme name="Scouting Nederland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water" id="{2EB2C2BF-4AC0-481E-8820-09BDEF46A733}" vid="{F18B3E98-8874-46CD-A9C7-0607F182F3D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blad</Template>
  <TotalTime>87</TotalTime>
  <Words>394</Words>
  <Application>Microsoft Office PowerPoint</Application>
  <PresentationFormat>Breedbeeld</PresentationFormat>
  <Paragraphs>116</Paragraphs>
  <Slides>16</Slides>
  <Notes>0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9" baseType="lpstr">
      <vt:lpstr>Arial</vt:lpstr>
      <vt:lpstr>Impact</vt:lpstr>
      <vt:lpstr>Scouting Nederland</vt:lpstr>
      <vt:lpstr>Uitleg ‘Why’ Scouting en Scouting Academy</vt:lpstr>
      <vt:lpstr>Filmpje: Golden circle</vt:lpstr>
      <vt:lpstr>De ‘Why’ van Scouting</vt:lpstr>
      <vt:lpstr>De ‘Why’ van Scouting</vt:lpstr>
      <vt:lpstr>De ‘Why’ van Scouting</vt:lpstr>
      <vt:lpstr>De ‘Why’ van Scouting</vt:lpstr>
      <vt:lpstr>De ‘Why’ van Scouting</vt:lpstr>
      <vt:lpstr>De ‘Why’ van Scouting</vt:lpstr>
      <vt:lpstr>De ‘Why’ van Scouting</vt:lpstr>
      <vt:lpstr>De ‘Why’ van Scouting</vt:lpstr>
      <vt:lpstr>De ‘Why’ van Scouting</vt:lpstr>
      <vt:lpstr>De ‘Why’ van Scouting</vt:lpstr>
      <vt:lpstr>De ‘Why’ van Scouting Academy</vt:lpstr>
      <vt:lpstr>De ‘How’ van Scouting Academy</vt:lpstr>
      <vt:lpstr>De ‘What’ van Scouting Academy</vt:lpstr>
      <vt:lpstr>Filmpje: Watch out for the scouts</vt:lpstr>
    </vt:vector>
  </TitlesOfParts>
  <Company>Scouting Nederland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Uitleg ‘Why’ Scouting en Scouting Academy</dc:title>
  <dc:creator>Rossum, Wendy van</dc:creator>
  <cp:lastModifiedBy>Kim Fokkelman</cp:lastModifiedBy>
  <cp:revision>13</cp:revision>
  <dcterms:created xsi:type="dcterms:W3CDTF">2017-10-30T10:00:59Z</dcterms:created>
  <dcterms:modified xsi:type="dcterms:W3CDTF">2023-07-05T09:54:59Z</dcterms:modified>
</cp:coreProperties>
</file>